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7772400" cy="10058400"/>
  <p:notesSz cx="6858000" cy="9144000"/>
  <p:custDataLst>
    <p:tags r:id="rId9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E10"/>
    <a:srgbClr val="68B42D"/>
    <a:srgbClr val="D74749"/>
    <a:srgbClr val="F6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3E969-A6B6-4D7E-81C8-600681B87C67}" v="8" dt="2021-06-17T16:39:5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>
        <p:scale>
          <a:sx n="50" d="100"/>
          <a:sy n="50" d="100"/>
        </p:scale>
        <p:origin x="20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e Jhorley Martínez Urrutia" userId="066ad1dd-ef24-4941-befb-bb1d3cf9d9d7" providerId="ADAL" clId="{EA13E969-A6B6-4D7E-81C8-600681B87C67}"/>
    <pc:docChg chg="custSel modSld">
      <pc:chgData name="Christie Jhorley Martínez Urrutia" userId="066ad1dd-ef24-4941-befb-bb1d3cf9d9d7" providerId="ADAL" clId="{EA13E969-A6B6-4D7E-81C8-600681B87C67}" dt="2021-06-17T16:40:44.025" v="1" actId="478"/>
      <pc:docMkLst>
        <pc:docMk/>
      </pc:docMkLst>
      <pc:sldChg chg="addSp delSp modSp mod delAnim modAnim">
        <pc:chgData name="Christie Jhorley Martínez Urrutia" userId="066ad1dd-ef24-4941-befb-bb1d3cf9d9d7" providerId="ADAL" clId="{EA13E969-A6B6-4D7E-81C8-600681B87C67}" dt="2021-06-17T16:40:44.025" v="1" actId="478"/>
        <pc:sldMkLst>
          <pc:docMk/>
          <pc:sldMk cId="4042662921" sldId="256"/>
        </pc:sldMkLst>
        <pc:picChg chg="add del mod">
          <ac:chgData name="Christie Jhorley Martínez Urrutia" userId="066ad1dd-ef24-4941-befb-bb1d3cf9d9d7" providerId="ADAL" clId="{EA13E969-A6B6-4D7E-81C8-600681B87C67}" dt="2021-06-17T16:40:44.025" v="1" actId="478"/>
          <ac:picMkLst>
            <pc:docMk/>
            <pc:sldMk cId="4042662921" sldId="256"/>
            <ac:picMk id="4" creationId="{F9909F2F-6BE5-4D53-BEDF-DFF20F348E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CF9-A236-45AE-BC44-1EFABCFF7BF9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6A-1741-4AE2-B994-263B32FE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199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CF9-A236-45AE-BC44-1EFABCFF7BF9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6A-1741-4AE2-B994-263B32FE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886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CF9-A236-45AE-BC44-1EFABCFF7BF9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6A-1741-4AE2-B994-263B32FE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3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CF9-A236-45AE-BC44-1EFABCFF7BF9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6A-1741-4AE2-B994-263B32FE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587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CF9-A236-45AE-BC44-1EFABCFF7BF9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6A-1741-4AE2-B994-263B32FE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195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CF9-A236-45AE-BC44-1EFABCFF7BF9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6A-1741-4AE2-B994-263B32FE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0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CF9-A236-45AE-BC44-1EFABCFF7BF9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6A-1741-4AE2-B994-263B32FE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712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CF9-A236-45AE-BC44-1EFABCFF7BF9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6A-1741-4AE2-B994-263B32FE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113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CF9-A236-45AE-BC44-1EFABCFF7BF9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6A-1741-4AE2-B994-263B32FE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584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CF9-A236-45AE-BC44-1EFABCFF7BF9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6A-1741-4AE2-B994-263B32FE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449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8CF9-A236-45AE-BC44-1EFABCFF7BF9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C46A-1741-4AE2-B994-263B32FE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070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8CF9-A236-45AE-BC44-1EFABCFF7BF9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C46A-1741-4AE2-B994-263B32FE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751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95" y="8552987"/>
            <a:ext cx="1792705" cy="150541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993723" y="1911350"/>
            <a:ext cx="329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421E1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Registre fácilmente los costos de su producción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141972" y="3510129"/>
            <a:ext cx="3488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68B42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Formato para el registro de siembra:</a:t>
            </a:r>
            <a:endParaRPr lang="es-CO" sz="1600" dirty="0">
              <a:solidFill>
                <a:srgbClr val="68B42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79" y="-9482"/>
            <a:ext cx="2316321" cy="1250637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48261"/>
            <a:ext cx="2015753" cy="124220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363"/>
            <a:ext cx="4205003" cy="31702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02" y="582441"/>
            <a:ext cx="3889594" cy="1399554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520B808-C0C2-4C71-85E6-AD8450B09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529731"/>
              </p:ext>
            </p:extLst>
          </p:nvPr>
        </p:nvGraphicFramePr>
        <p:xfrm>
          <a:off x="291270" y="4304120"/>
          <a:ext cx="6999655" cy="1396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541">
                  <a:extLst>
                    <a:ext uri="{9D8B030D-6E8A-4147-A177-3AD203B41FA5}">
                      <a16:colId xmlns:a16="http://schemas.microsoft.com/office/drawing/2014/main" val="4246481026"/>
                    </a:ext>
                  </a:extLst>
                </a:gridCol>
                <a:gridCol w="5380114">
                  <a:extLst>
                    <a:ext uri="{9D8B030D-6E8A-4147-A177-3AD203B41FA5}">
                      <a16:colId xmlns:a16="http://schemas.microsoft.com/office/drawing/2014/main" val="3309009605"/>
                    </a:ext>
                  </a:extLst>
                </a:gridCol>
              </a:tblGrid>
              <a:tr h="23269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solidFill>
                            <a:srgbClr val="421E10"/>
                          </a:solidFill>
                          <a:effectLst/>
                          <a:latin typeface="Lato" panose="020F0502020204030203" pitchFamily="34" charset="0"/>
                        </a:rPr>
                        <a:t>Nombre de la finca </a:t>
                      </a:r>
                      <a:endParaRPr lang="es-CO" sz="1400" b="0" i="0" u="none" strike="noStrike" dirty="0">
                        <a:solidFill>
                          <a:srgbClr val="421E1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595839"/>
                  </a:ext>
                </a:extLst>
              </a:tr>
              <a:tr h="23269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solidFill>
                            <a:srgbClr val="421E10"/>
                          </a:solidFill>
                          <a:effectLst/>
                          <a:latin typeface="Lato" panose="020F0502020204030203" pitchFamily="34" charset="0"/>
                        </a:rPr>
                        <a:t>Actividad </a:t>
                      </a:r>
                      <a:endParaRPr lang="es-CO" sz="1400" b="0" i="0" u="none" strike="noStrike" dirty="0">
                        <a:solidFill>
                          <a:srgbClr val="421E1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121801"/>
                  </a:ext>
                </a:extLst>
              </a:tr>
              <a:tr h="23269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solidFill>
                            <a:srgbClr val="421E10"/>
                          </a:solidFill>
                          <a:effectLst/>
                          <a:latin typeface="Lato" panose="020F0502020204030203" pitchFamily="34" charset="0"/>
                        </a:rPr>
                        <a:t>No. Hectáreas </a:t>
                      </a:r>
                      <a:endParaRPr lang="es-CO" sz="1400" b="0" i="0" u="none" strike="noStrike" dirty="0">
                        <a:solidFill>
                          <a:srgbClr val="421E1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306371"/>
                  </a:ext>
                </a:extLst>
              </a:tr>
              <a:tr h="23269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solidFill>
                            <a:srgbClr val="421E10"/>
                          </a:solidFill>
                          <a:effectLst/>
                          <a:latin typeface="Lato" panose="020F0502020204030203" pitchFamily="34" charset="0"/>
                        </a:rPr>
                        <a:t>Temperatura </a:t>
                      </a:r>
                      <a:endParaRPr lang="es-CO" sz="1400" b="0" i="0" u="none" strike="noStrike" dirty="0">
                        <a:solidFill>
                          <a:srgbClr val="421E1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71945"/>
                  </a:ext>
                </a:extLst>
              </a:tr>
              <a:tr h="23269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solidFill>
                            <a:srgbClr val="421E10"/>
                          </a:solidFill>
                          <a:effectLst/>
                          <a:latin typeface="Lato" panose="020F0502020204030203" pitchFamily="34" charset="0"/>
                        </a:rPr>
                        <a:t>Lugar </a:t>
                      </a:r>
                      <a:endParaRPr lang="es-CO" sz="1400" b="0" i="0" u="none" strike="noStrike" dirty="0">
                        <a:solidFill>
                          <a:srgbClr val="421E1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55383"/>
                  </a:ext>
                </a:extLst>
              </a:tr>
              <a:tr h="23269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solidFill>
                            <a:srgbClr val="421E10"/>
                          </a:solidFill>
                          <a:effectLst/>
                          <a:latin typeface="Lato" panose="020F0502020204030203" pitchFamily="34" charset="0"/>
                        </a:rPr>
                        <a:t>Ciclo de vida 1</a:t>
                      </a:r>
                      <a:endParaRPr lang="es-CO" sz="1400" b="0" i="0" u="none" strike="noStrike" dirty="0">
                        <a:solidFill>
                          <a:srgbClr val="421E1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88382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721C1B5-C511-415B-AC3F-1CE0B29A0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99994"/>
              </p:ext>
            </p:extLst>
          </p:nvPr>
        </p:nvGraphicFramePr>
        <p:xfrm>
          <a:off x="1196142" y="6437477"/>
          <a:ext cx="5380114" cy="2709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0114">
                  <a:extLst>
                    <a:ext uri="{9D8B030D-6E8A-4147-A177-3AD203B41FA5}">
                      <a16:colId xmlns:a16="http://schemas.microsoft.com/office/drawing/2014/main" val="1239522908"/>
                    </a:ext>
                  </a:extLst>
                </a:gridCol>
              </a:tblGrid>
              <a:tr h="232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421E10"/>
                          </a:solidFill>
                          <a:effectLst/>
                          <a:latin typeface="Lato" panose="020F0502020204030203" pitchFamily="34" charset="0"/>
                        </a:rPr>
                        <a:t>Observaciones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616796"/>
                  </a:ext>
                </a:extLst>
              </a:tr>
              <a:tr h="232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8387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4266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95" y="8552987"/>
            <a:ext cx="1792705" cy="150541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48261"/>
            <a:ext cx="2015753" cy="1242201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E214B85-6EB5-4CDE-BE44-E64C51184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04147"/>
              </p:ext>
            </p:extLst>
          </p:nvPr>
        </p:nvGraphicFramePr>
        <p:xfrm>
          <a:off x="700443" y="390293"/>
          <a:ext cx="6371514" cy="8896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578">
                  <a:extLst>
                    <a:ext uri="{9D8B030D-6E8A-4147-A177-3AD203B41FA5}">
                      <a16:colId xmlns:a16="http://schemas.microsoft.com/office/drawing/2014/main" val="505599541"/>
                    </a:ext>
                  </a:extLst>
                </a:gridCol>
                <a:gridCol w="1184826">
                  <a:extLst>
                    <a:ext uri="{9D8B030D-6E8A-4147-A177-3AD203B41FA5}">
                      <a16:colId xmlns:a16="http://schemas.microsoft.com/office/drawing/2014/main" val="275300444"/>
                    </a:ext>
                  </a:extLst>
                </a:gridCol>
                <a:gridCol w="1051055">
                  <a:extLst>
                    <a:ext uri="{9D8B030D-6E8A-4147-A177-3AD203B41FA5}">
                      <a16:colId xmlns:a16="http://schemas.microsoft.com/office/drawing/2014/main" val="677233383"/>
                    </a:ext>
                  </a:extLst>
                </a:gridCol>
                <a:gridCol w="1395037">
                  <a:extLst>
                    <a:ext uri="{9D8B030D-6E8A-4147-A177-3AD203B41FA5}">
                      <a16:colId xmlns:a16="http://schemas.microsoft.com/office/drawing/2014/main" val="2193937269"/>
                    </a:ext>
                  </a:extLst>
                </a:gridCol>
                <a:gridCol w="1078018">
                  <a:extLst>
                    <a:ext uri="{9D8B030D-6E8A-4147-A177-3AD203B41FA5}">
                      <a16:colId xmlns:a16="http://schemas.microsoft.com/office/drawing/2014/main" val="1312856087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Costos/Materiales  Directos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8172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Costos Directos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Unidad de Medida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Cantidad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Valor Unitario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Valor Total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80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008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6600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391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805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2971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1755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709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829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2661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275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524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5415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3878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668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9975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006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959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26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4431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412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281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5300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400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27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202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70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33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482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264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855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6719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147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209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4129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47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Total Costos Directos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9853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8709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95" y="8552987"/>
            <a:ext cx="1792705" cy="150541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48261"/>
            <a:ext cx="2015753" cy="1242201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E214B85-6EB5-4CDE-BE44-E64C51184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536299"/>
              </p:ext>
            </p:extLst>
          </p:nvPr>
        </p:nvGraphicFramePr>
        <p:xfrm>
          <a:off x="700443" y="390293"/>
          <a:ext cx="6371514" cy="9074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578">
                  <a:extLst>
                    <a:ext uri="{9D8B030D-6E8A-4147-A177-3AD203B41FA5}">
                      <a16:colId xmlns:a16="http://schemas.microsoft.com/office/drawing/2014/main" val="505599541"/>
                    </a:ext>
                  </a:extLst>
                </a:gridCol>
                <a:gridCol w="1184826">
                  <a:extLst>
                    <a:ext uri="{9D8B030D-6E8A-4147-A177-3AD203B41FA5}">
                      <a16:colId xmlns:a16="http://schemas.microsoft.com/office/drawing/2014/main" val="275300444"/>
                    </a:ext>
                  </a:extLst>
                </a:gridCol>
                <a:gridCol w="1051055">
                  <a:extLst>
                    <a:ext uri="{9D8B030D-6E8A-4147-A177-3AD203B41FA5}">
                      <a16:colId xmlns:a16="http://schemas.microsoft.com/office/drawing/2014/main" val="677233383"/>
                    </a:ext>
                  </a:extLst>
                </a:gridCol>
                <a:gridCol w="1395037">
                  <a:extLst>
                    <a:ext uri="{9D8B030D-6E8A-4147-A177-3AD203B41FA5}">
                      <a16:colId xmlns:a16="http://schemas.microsoft.com/office/drawing/2014/main" val="2193937269"/>
                    </a:ext>
                  </a:extLst>
                </a:gridCol>
                <a:gridCol w="1078018">
                  <a:extLst>
                    <a:ext uri="{9D8B030D-6E8A-4147-A177-3AD203B41FA5}">
                      <a16:colId xmlns:a16="http://schemas.microsoft.com/office/drawing/2014/main" val="1312856087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marL="0" marR="0" lvl="0" indent="0" algn="ct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>
                          <a:solidFill>
                            <a:srgbClr val="421E10"/>
                          </a:solidFill>
                          <a:effectLst/>
                          <a:latin typeface="Lato" panose="020F0502020204030203" pitchFamily="34" charset="0"/>
                        </a:rPr>
                        <a:t>Mano de Obra Directa  </a:t>
                      </a:r>
                      <a:endParaRPr lang="es-CO" sz="1600" b="0" i="0" u="none" strike="noStrike" dirty="0">
                        <a:solidFill>
                          <a:srgbClr val="421E1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8172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421E10"/>
                          </a:solidFill>
                          <a:effectLst/>
                          <a:latin typeface="Lato" panose="020F0502020204030203" pitchFamily="34" charset="0"/>
                        </a:rPr>
                        <a:t>Mano de Obra Directa </a:t>
                      </a:r>
                      <a:endParaRPr lang="es-CO" sz="1600" b="0" i="0" u="none" strike="noStrike" dirty="0">
                        <a:solidFill>
                          <a:srgbClr val="421E1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421E10"/>
                          </a:solidFill>
                          <a:effectLst/>
                          <a:latin typeface="Lato" panose="020F0502020204030203" pitchFamily="34" charset="0"/>
                        </a:rPr>
                        <a:t>Unidad de Medida </a:t>
                      </a:r>
                      <a:endParaRPr lang="es-CO" sz="1600" b="0" i="0" u="none" strike="noStrike" dirty="0">
                        <a:solidFill>
                          <a:srgbClr val="421E1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421E10"/>
                          </a:solidFill>
                          <a:effectLst/>
                          <a:latin typeface="Lato" panose="020F0502020204030203" pitchFamily="34" charset="0"/>
                        </a:rPr>
                        <a:t>Cantidad /horas </a:t>
                      </a:r>
                      <a:endParaRPr lang="es-CO" sz="1600" b="0" i="0" u="none" strike="noStrike" dirty="0">
                        <a:solidFill>
                          <a:srgbClr val="421E1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421E10"/>
                          </a:solidFill>
                          <a:effectLst/>
                          <a:latin typeface="Lato" panose="020F0502020204030203" pitchFamily="34" charset="0"/>
                        </a:rPr>
                        <a:t>Valor Unitario</a:t>
                      </a:r>
                      <a:endParaRPr lang="es-CO" sz="1600" b="0" i="0" u="none" strike="noStrike" dirty="0">
                        <a:solidFill>
                          <a:srgbClr val="421E1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rgbClr val="421E10"/>
                          </a:solidFill>
                          <a:effectLst/>
                          <a:latin typeface="Lato" panose="020F0502020204030203" pitchFamily="34" charset="0"/>
                        </a:rPr>
                        <a:t>Valor Total </a:t>
                      </a:r>
                      <a:endParaRPr lang="es-CO" sz="1600" b="0" i="0" u="none" strike="noStrike" dirty="0">
                        <a:solidFill>
                          <a:srgbClr val="421E1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80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008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660054"/>
                  </a:ext>
                </a:extLst>
              </a:tr>
              <a:tr h="30986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391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805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2971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1755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709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829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2661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275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524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5415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3878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668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9975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006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959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26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4431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412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281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5300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400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27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202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70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33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482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264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855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6719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147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209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4129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47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Total Mano de Obra Directa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9853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6816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95" y="8552987"/>
            <a:ext cx="1792705" cy="150541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48261"/>
            <a:ext cx="2015753" cy="1242201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E214B85-6EB5-4CDE-BE44-E64C51184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505223"/>
              </p:ext>
            </p:extLst>
          </p:nvPr>
        </p:nvGraphicFramePr>
        <p:xfrm>
          <a:off x="700443" y="390293"/>
          <a:ext cx="6371514" cy="9013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578">
                  <a:extLst>
                    <a:ext uri="{9D8B030D-6E8A-4147-A177-3AD203B41FA5}">
                      <a16:colId xmlns:a16="http://schemas.microsoft.com/office/drawing/2014/main" val="505599541"/>
                    </a:ext>
                  </a:extLst>
                </a:gridCol>
                <a:gridCol w="1184826">
                  <a:extLst>
                    <a:ext uri="{9D8B030D-6E8A-4147-A177-3AD203B41FA5}">
                      <a16:colId xmlns:a16="http://schemas.microsoft.com/office/drawing/2014/main" val="275300444"/>
                    </a:ext>
                  </a:extLst>
                </a:gridCol>
                <a:gridCol w="1051055">
                  <a:extLst>
                    <a:ext uri="{9D8B030D-6E8A-4147-A177-3AD203B41FA5}">
                      <a16:colId xmlns:a16="http://schemas.microsoft.com/office/drawing/2014/main" val="677233383"/>
                    </a:ext>
                  </a:extLst>
                </a:gridCol>
                <a:gridCol w="1395037">
                  <a:extLst>
                    <a:ext uri="{9D8B030D-6E8A-4147-A177-3AD203B41FA5}">
                      <a16:colId xmlns:a16="http://schemas.microsoft.com/office/drawing/2014/main" val="2193937269"/>
                    </a:ext>
                  </a:extLst>
                </a:gridCol>
                <a:gridCol w="1078018">
                  <a:extLst>
                    <a:ext uri="{9D8B030D-6E8A-4147-A177-3AD203B41FA5}">
                      <a16:colId xmlns:a16="http://schemas.microsoft.com/office/drawing/2014/main" val="1312856087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marL="0" marR="0" lvl="0" indent="0" algn="ct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>
                          <a:solidFill>
                            <a:srgbClr val="421E10"/>
                          </a:solidFill>
                          <a:effectLst/>
                          <a:latin typeface="Lato" panose="020F0502020204030203" pitchFamily="34" charset="0"/>
                        </a:rPr>
                        <a:t>Costos Indirectos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8172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Mano de Obra Directa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Unidad de Medida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Cantidad /horas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Valor Unitario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Valor Total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80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008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660054"/>
                  </a:ext>
                </a:extLst>
              </a:tr>
              <a:tr h="30986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391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805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2971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1755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709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829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2661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275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524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5415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3878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668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9975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006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959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26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4431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412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281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5300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400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27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202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70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33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482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264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855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6719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147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209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4129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47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Total costos Indirectos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Lato" panose="020F0502020204030203" pitchFamily="34" charset="0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B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9853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273202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91D1D271DFA0841ACC97765977C8CC2" ma:contentTypeVersion="7" ma:contentTypeDescription="Crear nuevo documento." ma:contentTypeScope="" ma:versionID="b683ce3aa941531cd1ab9ffa70303bf0">
  <xsd:schema xmlns:xsd="http://www.w3.org/2001/XMLSchema" xmlns:xs="http://www.w3.org/2001/XMLSchema" xmlns:p="http://schemas.microsoft.com/office/2006/metadata/properties" xmlns:ns2="47167cf5-4451-4bb6-9049-c739087e071b" targetNamespace="http://schemas.microsoft.com/office/2006/metadata/properties" ma:root="true" ma:fieldsID="dc9d6468f448136d488a9740b91353cf" ns2:_="">
    <xsd:import namespace="47167cf5-4451-4bb6-9049-c739087e07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67cf5-4451-4bb6-9049-c739087e07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9CB472-C2C3-4C86-A175-A00235CA37A3}">
  <ds:schemaRefs>
    <ds:schemaRef ds:uri="http://purl.org/dc/dcmitype/"/>
    <ds:schemaRef ds:uri="47167cf5-4451-4bb6-9049-c739087e071b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DED57A0-FAA6-4FF0-8E46-06BF09B414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167cf5-4451-4bb6-9049-c739087e07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6CF98A-5F3C-43C2-A155-727FE0CC1E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188</Words>
  <Application>Microsoft Office PowerPoint</Application>
  <PresentationFormat>Personalizado</PresentationFormat>
  <Paragraphs>145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Lato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Spira</dc:creator>
  <cp:lastModifiedBy>Christie Jhorley Martínez Urrutia</cp:lastModifiedBy>
  <cp:revision>21</cp:revision>
  <dcterms:created xsi:type="dcterms:W3CDTF">2021-05-18T17:28:44Z</dcterms:created>
  <dcterms:modified xsi:type="dcterms:W3CDTF">2021-06-17T16:40:54Z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0x010100091D1D271DFA0841ACC97765977C8CC2</vt:lpwstr>
  </property>
  <property fmtid="{D5CDD505-2E9C-101B-9397-08002B2CF9AE}" pid="3" name="ArticulateGUID">
    <vt:lpwstr>13D587DD-8F68-4809-979D-57B21F710844</vt:lpwstr>
  </property>
  <property fmtid="{D5CDD505-2E9C-101B-9397-08002B2CF9AE}" pid="4" name="ArticulatePath">
    <vt:lpwstr>plantilla Hoja MDL7</vt:lpwstr>
  </property>
</Properties>
</file>